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3" r:id="rId5"/>
    <p:sldId id="280" r:id="rId6"/>
    <p:sldId id="278" r:id="rId7"/>
    <p:sldId id="282" r:id="rId8"/>
    <p:sldId id="264" r:id="rId9"/>
    <p:sldId id="28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83094" autoAdjust="0"/>
  </p:normalViewPr>
  <p:slideViewPr>
    <p:cSldViewPr snapToGrid="0">
      <p:cViewPr varScale="1">
        <p:scale>
          <a:sx n="63" d="100"/>
          <a:sy n="63" d="100"/>
        </p:scale>
        <p:origin x="8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Delta-Delta Transformer –  </a:t>
            </a:r>
            <a:br>
              <a:rPr lang="en-US" sz="4000" dirty="0"/>
            </a:br>
            <a:r>
              <a:rPr lang="en-US" sz="4000" dirty="0"/>
              <a:t>High Resistance  Grounded System</a:t>
            </a:r>
            <a:br>
              <a:rPr lang="en-US" sz="4000" dirty="0"/>
            </a:br>
            <a:r>
              <a:rPr lang="en-US" sz="4000" dirty="0"/>
              <a:t>with Wye-Delta transformer – Ground Fault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829846" y="1370754"/>
            <a:ext cx="802235" cy="1668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074164" y="1648663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7595202" y="1438490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51956" y="1364824"/>
            <a:ext cx="2495017" cy="1727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391706" y="3935214"/>
            <a:ext cx="1326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697977" y="4553048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8456410" y="1161728"/>
            <a:ext cx="103993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6315" y="6300519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565396" y="5801120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440875" y="6275209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594496" y="6353621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984000" y="5840426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10976737">
            <a:off x="2241129" y="3570058"/>
            <a:ext cx="440450" cy="215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B42790-DE8B-3465-70D3-E9E0C8E155D4}"/>
              </a:ext>
            </a:extLst>
          </p:cNvPr>
          <p:cNvSpPr/>
          <p:nvPr/>
        </p:nvSpPr>
        <p:spPr>
          <a:xfrm rot="5400000" flipH="1">
            <a:off x="7548277" y="4419821"/>
            <a:ext cx="197332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64B24C-7F32-18E3-2981-7A0BCC96A511}"/>
              </a:ext>
            </a:extLst>
          </p:cNvPr>
          <p:cNvSpPr/>
          <p:nvPr/>
        </p:nvSpPr>
        <p:spPr>
          <a:xfrm>
            <a:off x="2213999" y="4007714"/>
            <a:ext cx="3995732" cy="13543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6209731" y="1364824"/>
            <a:ext cx="1276419" cy="3207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C2BBDC-D86A-6026-B3EF-ED8852E4AB6B}"/>
              </a:ext>
            </a:extLst>
          </p:cNvPr>
          <p:cNvSpPr/>
          <p:nvPr/>
        </p:nvSpPr>
        <p:spPr>
          <a:xfrm rot="5400000">
            <a:off x="6810110" y="4814557"/>
            <a:ext cx="197332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9C9D7F-6638-6B39-C4AF-5CC3ED3900D8}"/>
              </a:ext>
            </a:extLst>
          </p:cNvPr>
          <p:cNvSpPr/>
          <p:nvPr/>
        </p:nvSpPr>
        <p:spPr>
          <a:xfrm flipH="1">
            <a:off x="5759950" y="4350136"/>
            <a:ext cx="494816" cy="21125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381EC-C80B-61D6-DC39-27A16ABE3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81" y="1254628"/>
            <a:ext cx="9849430" cy="45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0" y="-130194"/>
            <a:ext cx="323263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122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Delta-Load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502449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561245" cy="10849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76E7D-5777-E9D7-1479-4AE90FCE0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5168" y="4714409"/>
            <a:ext cx="3493969" cy="16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A1696-2D1C-7759-EEEF-DF87B6602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3" t="702" r="13098" b="3018"/>
          <a:stretch/>
        </p:blipFill>
        <p:spPr>
          <a:xfrm>
            <a:off x="3053816" y="3049903"/>
            <a:ext cx="6263091" cy="3529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4637701" y="701040"/>
            <a:ext cx="787739" cy="27279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  <a:endCxn id="15" idx="1"/>
          </p:cNvCxnSpPr>
          <p:nvPr/>
        </p:nvCxnSpPr>
        <p:spPr>
          <a:xfrm flipH="1">
            <a:off x="5557751" y="806623"/>
            <a:ext cx="888769" cy="19930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5306291" y="2423497"/>
            <a:ext cx="502920" cy="1255222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162800" y="1922752"/>
            <a:ext cx="505837" cy="13255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99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20241105 experiment 13.asc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 flipH="1">
            <a:off x="8865594" y="992309"/>
            <a:ext cx="682806" cy="23102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BABC77-9CAA-B360-FFB9-B67FE7A0172E}"/>
              </a:ext>
            </a:extLst>
          </p:cNvPr>
          <p:cNvCxnSpPr>
            <a:cxnSpLocks/>
          </p:cNvCxnSpPr>
          <p:nvPr/>
        </p:nvCxnSpPr>
        <p:spPr>
          <a:xfrm flipH="1">
            <a:off x="7901940" y="884583"/>
            <a:ext cx="732161" cy="25444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7559040" y="2233387"/>
            <a:ext cx="468499" cy="2071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B65C48-A0F1-9DD5-A8AE-BD0FC486AED2}"/>
              </a:ext>
            </a:extLst>
          </p:cNvPr>
          <p:cNvCxnSpPr>
            <a:cxnSpLocks/>
          </p:cNvCxnSpPr>
          <p:nvPr/>
        </p:nvCxnSpPr>
        <p:spPr>
          <a:xfrm>
            <a:off x="6393180" y="1877945"/>
            <a:ext cx="232541" cy="29607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A3E6C2-7154-7979-B415-2223AE3C3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58" y="278257"/>
            <a:ext cx="4844885" cy="22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365125"/>
            <a:ext cx="11720945" cy="1325563"/>
          </a:xfrm>
        </p:spPr>
        <p:txBody>
          <a:bodyPr>
            <a:noAutofit/>
          </a:bodyPr>
          <a:lstStyle/>
          <a:p>
            <a:r>
              <a:rPr lang="en-US" sz="3600" dirty="0"/>
              <a:t>Neutral to ground voltage </a:t>
            </a:r>
            <a:br>
              <a:rPr lang="en-US" sz="3600" dirty="0"/>
            </a:br>
            <a:r>
              <a:rPr lang="en-US" sz="3600" dirty="0"/>
              <a:t>HRG resistor voltage – HRG resistor to neutral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92CBB-FBA5-A66A-FA94-633393CE1F42}"/>
              </a:ext>
            </a:extLst>
          </p:cNvPr>
          <p:cNvSpPr txBox="1"/>
          <p:nvPr/>
        </p:nvSpPr>
        <p:spPr>
          <a:xfrm>
            <a:off x="4374629" y="1598503"/>
            <a:ext cx="269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309A55-F237-1307-3A69-871DE4ACC213}"/>
              </a:ext>
            </a:extLst>
          </p:cNvPr>
          <p:cNvSpPr txBox="1"/>
          <p:nvPr/>
        </p:nvSpPr>
        <p:spPr>
          <a:xfrm>
            <a:off x="3391796" y="4030309"/>
            <a:ext cx="465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HRG to ground voltage – HRG to neutral voltage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736B8-E022-A70C-BB1B-579508BB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7" y="1971330"/>
            <a:ext cx="10058400" cy="2103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A3A614-76FF-96B0-82E7-AF2A0A36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27" y="4355152"/>
            <a:ext cx="10058400" cy="21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A3253-0E1F-3EBC-B06C-F2AADD39C797}"/>
              </a:ext>
            </a:extLst>
          </p:cNvPr>
          <p:cNvSpPr txBox="1"/>
          <p:nvPr/>
        </p:nvSpPr>
        <p:spPr>
          <a:xfrm>
            <a:off x="5611456" y="6385052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4AAFB-E8D0-107C-5DC9-457B4B1107CB}"/>
              </a:ext>
            </a:extLst>
          </p:cNvPr>
          <p:cNvSpPr txBox="1"/>
          <p:nvPr/>
        </p:nvSpPr>
        <p:spPr>
          <a:xfrm>
            <a:off x="4952610" y="1296884"/>
            <a:ext cx="19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to line voltage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55EAA-67D0-7416-55FB-FA0E7F8A607B}"/>
              </a:ext>
            </a:extLst>
          </p:cNvPr>
          <p:cNvSpPr txBox="1"/>
          <p:nvPr/>
        </p:nvSpPr>
        <p:spPr>
          <a:xfrm>
            <a:off x="4952610" y="3793259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to neutral voltage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FE6FB-5D52-C7CB-BF88-A6E98D5C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89791"/>
            <a:ext cx="10058400" cy="2103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FA5C49-E15B-7612-8C0A-077A29232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16475"/>
            <a:ext cx="10058400" cy="2103468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402011A1-6FCA-008A-496B-2D3393C4D5FD}"/>
              </a:ext>
            </a:extLst>
          </p:cNvPr>
          <p:cNvSpPr/>
          <p:nvPr/>
        </p:nvSpPr>
        <p:spPr>
          <a:xfrm rot="5400000">
            <a:off x="6078056" y="4662325"/>
            <a:ext cx="243149" cy="3255263"/>
          </a:xfrm>
          <a:prstGeom prst="rightBrace">
            <a:avLst>
              <a:gd name="adj1" fmla="val 60256"/>
              <a:gd name="adj2" fmla="val 496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67ED-5BDE-2F61-94E9-BA72BB67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line to ground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84C7B-4FF0-F820-6886-12B5E9D0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D658C-3BB3-0584-9C1C-091D2D55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21311"/>
            <a:ext cx="10058400" cy="21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HRG resistor current, Parasitic Capacitance ground current, and fault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49080-1831-894A-E389-74FBF2E0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9" y="2899606"/>
            <a:ext cx="10058400" cy="21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585-5A9C-B34E-4DDC-4269214B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 grounding transformer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143FD-2446-30BD-A4EB-854F75EF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88C2F-3D7A-7043-8D5F-60B6AFBB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5" y="1690688"/>
            <a:ext cx="6400800" cy="1338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264D9-D2F0-0464-E555-7A3B5591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35" y="3354234"/>
            <a:ext cx="6400800" cy="133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84D15F-4AEC-8403-5D27-FDCCB3293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635" y="5154305"/>
            <a:ext cx="6400800" cy="13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213</Words>
  <Application>Microsoft Office PowerPoint</Application>
  <PresentationFormat>Widescreen</PresentationFormat>
  <Paragraphs>52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Experiment 13</vt:lpstr>
      <vt:lpstr>Schematic</vt:lpstr>
      <vt:lpstr>Experiment 13</vt:lpstr>
      <vt:lpstr>Simulation Model</vt:lpstr>
      <vt:lpstr>Neutral to ground voltage  HRG resistor voltage – HRG resistor to neutral voltage</vt:lpstr>
      <vt:lpstr>Steady State Voltages</vt:lpstr>
      <vt:lpstr>Steady State line to ground Voltages</vt:lpstr>
      <vt:lpstr>HRG resistor current, Parasitic Capacitance ground current, and fault current</vt:lpstr>
      <vt:lpstr>Current in grounding transformer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54</cp:revision>
  <dcterms:created xsi:type="dcterms:W3CDTF">2024-06-09T14:03:08Z</dcterms:created>
  <dcterms:modified xsi:type="dcterms:W3CDTF">2024-11-22T21:32:10Z</dcterms:modified>
</cp:coreProperties>
</file>